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1" r:id="rId8"/>
    <p:sldId id="262" r:id="rId9"/>
    <p:sldId id="263" r:id="rId10"/>
    <p:sldId id="267" r:id="rId11"/>
    <p:sldId id="260" r:id="rId12"/>
    <p:sldId id="264" r:id="rId13"/>
    <p:sldId id="265" r:id="rId14"/>
    <p:sldId id="266" r:id="rId15"/>
    <p:sldId id="268" r:id="rId16"/>
    <p:sldId id="269" r:id="rId17"/>
    <p:sldId id="272" r:id="rId18"/>
    <p:sldId id="270" r:id="rId19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420-A9D0-48C2-AFF8-EF5CDD83864C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819E-47FD-4B9D-8902-02632EF563A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381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420-A9D0-48C2-AFF8-EF5CDD83864C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819E-47FD-4B9D-8902-02632EF563A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794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420-A9D0-48C2-AFF8-EF5CDD83864C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819E-47FD-4B9D-8902-02632EF563A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313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420-A9D0-48C2-AFF8-EF5CDD83864C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819E-47FD-4B9D-8902-02632EF563A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098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420-A9D0-48C2-AFF8-EF5CDD83864C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819E-47FD-4B9D-8902-02632EF563A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240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420-A9D0-48C2-AFF8-EF5CDD83864C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819E-47FD-4B9D-8902-02632EF563A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490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420-A9D0-48C2-AFF8-EF5CDD83864C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819E-47FD-4B9D-8902-02632EF563A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71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420-A9D0-48C2-AFF8-EF5CDD83864C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819E-47FD-4B9D-8902-02632EF563A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852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420-A9D0-48C2-AFF8-EF5CDD83864C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819E-47FD-4B9D-8902-02632EF563A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121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420-A9D0-48C2-AFF8-EF5CDD83864C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819E-47FD-4B9D-8902-02632EF563A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3158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420-A9D0-48C2-AFF8-EF5CDD83864C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819E-47FD-4B9D-8902-02632EF563A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524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DB420-A9D0-48C2-AFF8-EF5CDD83864C}" type="datetimeFigureOut">
              <a:rPr lang="fr-CH" smtClean="0"/>
              <a:t>06.05.2026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0819E-47FD-4B9D-8902-02632EF563A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041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6743653" cy="1578054"/>
          </a:xfrm>
        </p:spPr>
        <p:txBody>
          <a:bodyPr anchor="b">
            <a:normAutofit/>
          </a:bodyPr>
          <a:lstStyle/>
          <a:p>
            <a:pPr algn="l"/>
            <a:r>
              <a:rPr lang="fr-FR" sz="4800" dirty="0">
                <a:solidFill>
                  <a:srgbClr val="FFFFFF"/>
                </a:solidFill>
                <a:latin typeface="Gravur-Condensed" panose="02000506020000020004" pitchFamily="2" charset="0"/>
              </a:rPr>
              <a:t>Bienvenue</a:t>
            </a:r>
            <a:r>
              <a:rPr lang="fr-FR" dirty="0">
                <a:solidFill>
                  <a:srgbClr val="FFFFFF"/>
                </a:solidFill>
                <a:latin typeface="Gravur-Condensed" panose="02000506020000020004" pitchFamily="2" charset="0"/>
              </a:rPr>
              <a:t> – Séance </a:t>
            </a:r>
            <a:r>
              <a:rPr lang="fr-FR" dirty="0" err="1">
                <a:solidFill>
                  <a:srgbClr val="FFFFFF"/>
                </a:solidFill>
                <a:latin typeface="Gravur-Condensed" panose="02000506020000020004" pitchFamily="2" charset="0"/>
              </a:rPr>
              <a:t>iGYB</a:t>
            </a:r>
            <a:r>
              <a:rPr lang="fr-FR" dirty="0">
                <a:solidFill>
                  <a:srgbClr val="FFFFFF"/>
                </a:solidFill>
                <a:latin typeface="Gravur-Condensed" panose="02000506020000020004" pitchFamily="2" charset="0"/>
              </a:rPr>
              <a:t> – 06.05.2026</a:t>
            </a:r>
            <a:endParaRPr lang="fr-CH" dirty="0">
              <a:solidFill>
                <a:srgbClr val="FFFFFF"/>
              </a:solidFill>
              <a:latin typeface="Gravur-Condensed" panose="0200050602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fr-FR" dirty="0">
                <a:latin typeface="Gravur-Condensed" panose="02000506020000020004" pitchFamily="2" charset="0"/>
              </a:rPr>
              <a:t>Choix de la machine</a:t>
            </a:r>
            <a:endParaRPr lang="fr-CH" dirty="0">
              <a:latin typeface="Gravur-Condensed" panose="02000506020000020004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fontScale="92500" lnSpcReduction="20000"/>
          </a:bodyPr>
          <a:lstStyle/>
          <a:p>
            <a:r>
              <a:rPr lang="fr-FR" sz="1800" b="1" dirty="0">
                <a:latin typeface="Gravur-Condensed" panose="02000506020000020004" pitchFamily="2" charset="0"/>
              </a:rPr>
              <a:t>Ordinateur portable </a:t>
            </a:r>
            <a:r>
              <a:rPr lang="fr-FR" sz="1800" dirty="0">
                <a:latin typeface="Gravur-Condensed" panose="02000506020000020004" pitchFamily="2" charset="0"/>
              </a:rPr>
              <a:t>avec système d’exploitation Windows (version 11 S non autorisée) ou </a:t>
            </a:r>
            <a:r>
              <a:rPr lang="fr-FR" sz="1800" dirty="0" err="1">
                <a:latin typeface="Gravur-Condensed" panose="02000506020000020004" pitchFamily="2" charset="0"/>
              </a:rPr>
              <a:t>MacOS</a:t>
            </a:r>
            <a:r>
              <a:rPr lang="fr-FR" sz="1800" dirty="0">
                <a:latin typeface="Gravur-Condensed" panose="02000506020000020004" pitchFamily="2" charset="0"/>
              </a:rPr>
              <a:t> (processeur de dernière génération, par ex Core i5 ou i7, ou équivalent)</a:t>
            </a:r>
          </a:p>
          <a:p>
            <a:r>
              <a:rPr lang="fr-FR" sz="1800" dirty="0">
                <a:latin typeface="Gravur-Condensed" panose="02000506020000020004" pitchFamily="2" charset="0"/>
              </a:rPr>
              <a:t>Taille de l’écran : &gt;= 12 pouces (entre 13 et 15 pouces), </a:t>
            </a:r>
            <a:r>
              <a:rPr lang="fr-FR" sz="1800" b="1" dirty="0">
                <a:latin typeface="Gravur-Condensed" panose="02000506020000020004" pitchFamily="2" charset="0"/>
              </a:rPr>
              <a:t>écran tactile avec stylet, ou écran normal complété par tablette graphique, par exemple </a:t>
            </a:r>
            <a:r>
              <a:rPr lang="fr-FR" sz="1800" b="1" dirty="0" err="1">
                <a:latin typeface="Gravur-Condensed" panose="02000506020000020004" pitchFamily="2" charset="0"/>
              </a:rPr>
              <a:t>Wacom</a:t>
            </a:r>
            <a:r>
              <a:rPr lang="fr-FR" sz="1800" b="1" dirty="0">
                <a:latin typeface="Gravur-Condensed" panose="02000506020000020004" pitchFamily="2" charset="0"/>
              </a:rPr>
              <a:t> </a:t>
            </a:r>
            <a:r>
              <a:rPr lang="fr-FR" sz="1800" b="1" dirty="0" err="1">
                <a:latin typeface="Gravur-Condensed" panose="02000506020000020004" pitchFamily="2" charset="0"/>
              </a:rPr>
              <a:t>Intuos</a:t>
            </a:r>
            <a:r>
              <a:rPr lang="fr-FR" sz="1800" b="1" dirty="0">
                <a:latin typeface="Gravur-Condensed" panose="02000506020000020004" pitchFamily="2" charset="0"/>
              </a:rPr>
              <a:t> S</a:t>
            </a:r>
            <a:endParaRPr lang="fr-FR" sz="1800" dirty="0">
              <a:latin typeface="Gravur-Condensed" panose="02000506020000020004" pitchFamily="2" charset="0"/>
            </a:endParaRPr>
          </a:p>
          <a:p>
            <a:r>
              <a:rPr lang="fr-FR" sz="1800" dirty="0">
                <a:latin typeface="Gravur-Condensed" panose="02000506020000020004" pitchFamily="2" charset="0"/>
              </a:rPr>
              <a:t>Batterie : longue autonomie permettant de tenir au moins 5 (10) heures sans recharge</a:t>
            </a:r>
          </a:p>
          <a:p>
            <a:r>
              <a:rPr lang="fr-FR" sz="1800" dirty="0">
                <a:latin typeface="Gravur-Condensed" panose="02000506020000020004" pitchFamily="2" charset="0"/>
              </a:rPr>
              <a:t>Mémoire vive &gt;= 8 (16) GB ;</a:t>
            </a:r>
          </a:p>
          <a:p>
            <a:r>
              <a:rPr lang="fr-FR" sz="1800" dirty="0">
                <a:latin typeface="Gravur-Condensed" panose="02000506020000020004" pitchFamily="2" charset="0"/>
              </a:rPr>
              <a:t>Disque dur d’une capacité &gt;= 256 (512) GB</a:t>
            </a:r>
          </a:p>
          <a:p>
            <a:r>
              <a:rPr lang="fr-FR" sz="1800" dirty="0">
                <a:latin typeface="Gravur-Condensed" panose="02000506020000020004" pitchFamily="2" charset="0"/>
              </a:rPr>
              <a:t>Wifi : Interface WLAN selon norme 802.11 g/n (Wifi 6)</a:t>
            </a:r>
          </a:p>
          <a:p>
            <a:r>
              <a:rPr lang="fr-FR" sz="1800" dirty="0">
                <a:latin typeface="Gravur-Condensed" panose="02000506020000020004" pitchFamily="2" charset="0"/>
              </a:rPr>
              <a:t>Clavier Suisse (français/allemand)</a:t>
            </a:r>
          </a:p>
          <a:p>
            <a:r>
              <a:rPr lang="fr-FR" sz="1800" dirty="0">
                <a:latin typeface="Gravur-Condensed" panose="02000506020000020004" pitchFamily="2" charset="0"/>
              </a:rPr>
              <a:t>Accessoires : </a:t>
            </a:r>
            <a:r>
              <a:rPr lang="fr-FR" sz="1800" b="1" dirty="0">
                <a:latin typeface="Gravur-Condensed" panose="02000506020000020004" pitchFamily="2" charset="0"/>
              </a:rPr>
              <a:t>souris</a:t>
            </a:r>
            <a:r>
              <a:rPr lang="fr-FR" sz="1800" dirty="0">
                <a:latin typeface="Gravur-Condensed" panose="02000506020000020004" pitchFamily="2" charset="0"/>
              </a:rPr>
              <a:t> optique USB (si pas de touchpad intégré), </a:t>
            </a:r>
            <a:r>
              <a:rPr lang="fr-FR" sz="1800" b="1" dirty="0">
                <a:latin typeface="Gravur-Condensed" panose="02000506020000020004" pitchFamily="2" charset="0"/>
              </a:rPr>
              <a:t>écouteurs</a:t>
            </a:r>
            <a:r>
              <a:rPr lang="fr-FR" sz="1800" dirty="0">
                <a:latin typeface="Gravur-Condensed" panose="02000506020000020004" pitchFamily="2" charset="0"/>
              </a:rPr>
              <a:t> ou casque audio (avec micro, si pas déjà intégré), protection pour le transport (sac à dos ou sacoche rembourrée)</a:t>
            </a:r>
          </a:p>
          <a:p>
            <a:endParaRPr lang="fr-CH" sz="15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36" y="236386"/>
            <a:ext cx="1526052" cy="6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exemples </a:t>
            </a:r>
            <a:endParaRPr lang="fr-CH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36" y="236386"/>
            <a:ext cx="1526052" cy="61805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754FA08-BE33-1C69-85D8-F34AE95AE0A4}"/>
              </a:ext>
            </a:extLst>
          </p:cNvPr>
          <p:cNvSpPr txBox="1"/>
          <p:nvPr/>
        </p:nvSpPr>
        <p:spPr>
          <a:xfrm>
            <a:off x="7288823" y="1565454"/>
            <a:ext cx="273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Gravur-Condensed" panose="02000506020000020004" pitchFamily="2" charset="0"/>
              </a:rPr>
              <a:t>Commandes possibles via le projet Neptun (lien sur notre site internet) dès le 8 juin 2026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10AF38-D92C-E3A8-C023-DA3B9590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73" y="1548802"/>
            <a:ext cx="3785683" cy="221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A7ED3EA-EB46-E335-4909-1FC4F5CD3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173" y="4353611"/>
            <a:ext cx="10414571" cy="161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65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ravur-Condensed" panose="02000506020000020004" pitchFamily="2" charset="0"/>
              </a:rPr>
              <a:t>Portail élèves </a:t>
            </a:r>
            <a:endParaRPr lang="fr-CH" dirty="0">
              <a:latin typeface="Gravur-Condensed" panose="02000506020000020004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80560" y="615142"/>
            <a:ext cx="94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vur-Condensed" panose="02000506020000020004" pitchFamily="2" charset="0"/>
              </a:rPr>
              <a:t>Horaire</a:t>
            </a:r>
            <a:endParaRPr lang="fr-CH" dirty="0">
              <a:latin typeface="Gravur-Condensed" panose="02000506020000020004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96000" y="799808"/>
            <a:ext cx="281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vur-Condensed" panose="02000506020000020004" pitchFamily="2" charset="0"/>
              </a:rPr>
              <a:t>Mes cours et mes notes </a:t>
            </a:r>
            <a:endParaRPr lang="fr-CH" dirty="0">
              <a:latin typeface="Gravur-Condensed" panose="02000506020000020004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349756" y="1027906"/>
            <a:ext cx="131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vur-Condensed" panose="02000506020000020004" pitchFamily="2" charset="0"/>
              </a:rPr>
              <a:t>Actualités</a:t>
            </a:r>
            <a:endParaRPr lang="fr-CH" dirty="0">
              <a:latin typeface="Gravur-Condensed" panose="02000506020000020004" pitchFamily="2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36" y="236386"/>
            <a:ext cx="1526052" cy="6180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BEE45BE-55E9-57E5-0955-8F278B714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31" y="1512998"/>
            <a:ext cx="10741269" cy="5189989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69FA56D-F859-527E-9362-56D1D8713724}"/>
              </a:ext>
            </a:extLst>
          </p:cNvPr>
          <p:cNvCxnSpPr>
            <a:cxnSpLocks/>
          </p:cNvCxnSpPr>
          <p:nvPr/>
        </p:nvCxnSpPr>
        <p:spPr>
          <a:xfrm flipH="1">
            <a:off x="3411415" y="896886"/>
            <a:ext cx="1542970" cy="12911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211ABF7-9672-A34A-9AC1-11986CB8BE17}"/>
              </a:ext>
            </a:extLst>
          </p:cNvPr>
          <p:cNvCxnSpPr/>
          <p:nvPr/>
        </p:nvCxnSpPr>
        <p:spPr>
          <a:xfrm flipH="1">
            <a:off x="4445312" y="1100234"/>
            <a:ext cx="1632065" cy="11109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E2044B2-44BB-DF97-5F23-AF3126F2AE2A}"/>
              </a:ext>
            </a:extLst>
          </p:cNvPr>
          <p:cNvCxnSpPr>
            <a:cxnSpLocks/>
          </p:cNvCxnSpPr>
          <p:nvPr/>
        </p:nvCxnSpPr>
        <p:spPr>
          <a:xfrm flipH="1">
            <a:off x="4887859" y="1372488"/>
            <a:ext cx="5144164" cy="16324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97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ravur-Condensed" panose="02000506020000020004" pitchFamily="2" charset="0"/>
              </a:rPr>
              <a:t>Portail parents</a:t>
            </a:r>
            <a:endParaRPr lang="fr-CH" dirty="0">
              <a:latin typeface="Gravur-Condensed" panose="02000506020000020004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36" y="236386"/>
            <a:ext cx="1526052" cy="6180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639DF1-562F-D057-EFA8-DB2D214047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156"/>
          <a:stretch>
            <a:fillRect/>
          </a:stretch>
        </p:blipFill>
        <p:spPr>
          <a:xfrm>
            <a:off x="972923" y="1330233"/>
            <a:ext cx="9824312" cy="544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9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6028E-6805-3809-97FF-7C6E1C691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1453F-B846-6662-A8EC-5924728B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ravur-Condensed" panose="02000506020000020004" pitchFamily="2" charset="0"/>
              </a:rPr>
              <a:t>Gestion des absences</a:t>
            </a:r>
            <a:endParaRPr lang="fr-CH" dirty="0">
              <a:latin typeface="Gravur-Condensed" panose="02000506020000020004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E2E098-1F67-67B3-0E53-8BF2A9065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36" y="236386"/>
            <a:ext cx="1526052" cy="6180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81B634-CFA5-2713-3434-11231B21C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42950"/>
            <a:ext cx="10515600" cy="527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0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Gravur-Condensed" panose="02000506020000020004" pitchFamily="2" charset="0"/>
              </a:rPr>
              <a:t>Merci de </a:t>
            </a:r>
            <a:r>
              <a:rPr lang="en-US" sz="4000" dirty="0" err="1">
                <a:solidFill>
                  <a:schemeClr val="tx2"/>
                </a:solidFill>
                <a:latin typeface="Gravur-Condensed" panose="02000506020000020004" pitchFamily="2" charset="0"/>
              </a:rPr>
              <a:t>votre</a:t>
            </a:r>
            <a:r>
              <a:rPr lang="en-US" sz="4000" dirty="0">
                <a:solidFill>
                  <a:schemeClr val="tx2"/>
                </a:solidFill>
                <a:latin typeface="Gravur-Condensed" panose="02000506020000020004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Gravur-Condensed" panose="02000506020000020004" pitchFamily="2" charset="0"/>
              </a:rPr>
              <a:t>présence</a:t>
            </a:r>
            <a:r>
              <a:rPr lang="en-US" sz="4000" dirty="0">
                <a:solidFill>
                  <a:schemeClr val="tx2"/>
                </a:solidFill>
                <a:latin typeface="Gravur-Condensed" panose="02000506020000020004" pitchFamily="2" charset="0"/>
              </a:rPr>
              <a:t> et de </a:t>
            </a:r>
            <a:r>
              <a:rPr lang="en-US" sz="4000" dirty="0" err="1">
                <a:solidFill>
                  <a:schemeClr val="tx2"/>
                </a:solidFill>
                <a:latin typeface="Gravur-Condensed" panose="02000506020000020004" pitchFamily="2" charset="0"/>
              </a:rPr>
              <a:t>votre</a:t>
            </a:r>
            <a:r>
              <a:rPr lang="en-US" sz="4000" dirty="0">
                <a:solidFill>
                  <a:schemeClr val="tx2"/>
                </a:solidFill>
                <a:latin typeface="Gravur-Condensed" panose="02000506020000020004" pitchFamily="2" charset="0"/>
              </a:rPr>
              <a:t> attention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4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4672" y="4580785"/>
            <a:ext cx="9416898" cy="4843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Gravur-Condensed" panose="02000506020000020004" pitchFamily="2" charset="0"/>
              </a:rPr>
              <a:t>Vos questions </a:t>
            </a:r>
            <a:r>
              <a:rPr lang="en-US" sz="2000" dirty="0" err="1">
                <a:solidFill>
                  <a:schemeClr val="tx2"/>
                </a:solidFill>
                <a:latin typeface="Gravur-Condensed" panose="02000506020000020004" pitchFamily="2" charset="0"/>
              </a:rPr>
              <a:t>sont</a:t>
            </a:r>
            <a:r>
              <a:rPr lang="en-US" sz="2000" dirty="0">
                <a:solidFill>
                  <a:schemeClr val="tx2"/>
                </a:solidFill>
                <a:latin typeface="Gravur-Condensed" panose="02000506020000020004" pitchFamily="2" charset="0"/>
              </a:rPr>
              <a:t> les </a:t>
            </a:r>
            <a:r>
              <a:rPr lang="en-US" sz="2000" dirty="0" err="1">
                <a:solidFill>
                  <a:schemeClr val="tx2"/>
                </a:solidFill>
                <a:latin typeface="Gravur-Condensed" panose="02000506020000020004" pitchFamily="2" charset="0"/>
              </a:rPr>
              <a:t>bienvenues</a:t>
            </a:r>
            <a:r>
              <a:rPr lang="en-US" sz="2000" dirty="0">
                <a:solidFill>
                  <a:schemeClr val="tx2"/>
                </a:solidFill>
                <a:latin typeface="Gravur-Condensed" panose="02000506020000020004" pitchFamily="2" charset="0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36" y="236386"/>
            <a:ext cx="1526052" cy="6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5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87" y="518041"/>
            <a:ext cx="5391276" cy="2910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547187" y="3573072"/>
            <a:ext cx="601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vur-Condensed" panose="02000506020000020004" pitchFamily="2" charset="0"/>
              </a:rPr>
              <a:t>1960 – Une salle de classe dans le futur… </a:t>
            </a:r>
            <a:endParaRPr lang="fr-CH" dirty="0">
              <a:latin typeface="Gravur-Condensed" panose="02000506020000020004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D56355-033E-D432-1F48-1EED4BCDD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182" y="3429001"/>
            <a:ext cx="5277631" cy="29472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8DCCE62-6368-D9FC-1750-C3566897A968}"/>
              </a:ext>
            </a:extLst>
          </p:cNvPr>
          <p:cNvSpPr txBox="1"/>
          <p:nvPr/>
        </p:nvSpPr>
        <p:spPr>
          <a:xfrm>
            <a:off x="7017249" y="278266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Gravur-Condensed" panose="02000506020000020004" pitchFamily="2" charset="0"/>
              </a:rPr>
              <a:t>2026 -Une salle de classe dans le futur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6A7BB1-B455-B694-E48B-0CDE9D136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36" y="236386"/>
            <a:ext cx="1526052" cy="6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3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" b="-1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rcRect r="18210" b="-3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0" r="2" b="8198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rcRect t="101" r="1" b="30391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rcRect l="6483" r="16574" b="2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8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  <a:latin typeface="Gravur-Condensed" panose="02000506020000020004" pitchFamily="2" charset="0"/>
              </a:rPr>
              <a:t>L’humain avant tout… </a:t>
            </a:r>
            <a:endParaRPr lang="fr-CH">
              <a:solidFill>
                <a:srgbClr val="FFFFFF"/>
              </a:solidFill>
              <a:latin typeface="Gravur-Condensed" panose="02000506020000020004" pitchFamily="2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>
                <a:latin typeface="Gravur-Condensed" panose="02000506020000020004" pitchFamily="2" charset="0"/>
              </a:rPr>
              <a:t>La relation pédagogique et humaine qui se crée entre l’enseignant et l’élève est AU CENTRE DU PROCESSUS D’APPRENTISSAGE.</a:t>
            </a:r>
          </a:p>
          <a:p>
            <a:pPr marL="0" indent="0">
              <a:buNone/>
            </a:pPr>
            <a:endParaRPr lang="fr-FR" dirty="0">
              <a:latin typeface="Gravur-Condensed" panose="02000506020000020004" pitchFamily="2" charset="0"/>
            </a:endParaRPr>
          </a:p>
          <a:p>
            <a:r>
              <a:rPr lang="fr-FR" dirty="0">
                <a:latin typeface="Gravur-Condensed" panose="02000506020000020004" pitchFamily="2" charset="0"/>
              </a:rPr>
              <a:t>La machine n’est qu’un OUTIL.</a:t>
            </a:r>
          </a:p>
          <a:p>
            <a:pPr marL="0" indent="0">
              <a:buNone/>
            </a:pPr>
            <a:endParaRPr lang="fr-FR" dirty="0">
              <a:latin typeface="Gravur-Condensed" panose="02000506020000020004" pitchFamily="2" charset="0"/>
            </a:endParaRPr>
          </a:p>
          <a:p>
            <a:r>
              <a:rPr lang="fr-FR" dirty="0">
                <a:latin typeface="Gravur-Condensed" panose="02000506020000020004" pitchFamily="2" charset="0"/>
              </a:rPr>
              <a:t>Signature et respect d’une CHARTE INFORMATIQUE. </a:t>
            </a:r>
            <a:endParaRPr lang="fr-CH" dirty="0">
              <a:latin typeface="Gravur-Condensed" panose="02000506020000020004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36" y="236386"/>
            <a:ext cx="1526052" cy="6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  <a:latin typeface="Gravur-Condensed" panose="02000506020000020004" pitchFamily="2" charset="0"/>
              </a:rPr>
              <a:t>Charte informatique – quelques éléments</a:t>
            </a:r>
            <a:endParaRPr lang="fr-CH">
              <a:solidFill>
                <a:srgbClr val="FFFFFF"/>
              </a:solidFill>
              <a:latin typeface="Gravur-Condensed" panose="02000506020000020004" pitchFamily="2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Gravur-Condensed" panose="02000506020000020004" pitchFamily="2" charset="0"/>
              </a:rPr>
              <a:t>Responsable du fonctionnement et de l’entretien de sa machine. (notion de BYOD)</a:t>
            </a:r>
          </a:p>
          <a:p>
            <a:r>
              <a:rPr lang="fr-FR" sz="1800" dirty="0">
                <a:latin typeface="Gravur-Condensed" panose="02000506020000020004" pitchFamily="2" charset="0"/>
              </a:rPr>
              <a:t>La batterie doit être chargée en arrivant le matin. </a:t>
            </a:r>
          </a:p>
          <a:p>
            <a:r>
              <a:rPr lang="fr-FR" sz="1800" dirty="0">
                <a:latin typeface="Gravur-Condensed" panose="02000506020000020004" pitchFamily="2" charset="0"/>
              </a:rPr>
              <a:t>Respecter les consignes d’utilisation de la machine transmise par l’enseignant, également lors d’évaluation numérique. </a:t>
            </a:r>
          </a:p>
          <a:p>
            <a:r>
              <a:rPr lang="fr-FR" sz="1800" dirty="0">
                <a:latin typeface="Gravur-Condensed" panose="02000506020000020004" pitchFamily="2" charset="0"/>
              </a:rPr>
              <a:t>Engagement à respecter le droit d’auteur et les règles de bienséance, notamment avec l’utilisation de l’IA</a:t>
            </a:r>
          </a:p>
          <a:p>
            <a:r>
              <a:rPr lang="fr-FR" sz="1800" dirty="0">
                <a:latin typeface="Gravur-Condensed" panose="02000506020000020004" pitchFamily="2" charset="0"/>
              </a:rPr>
              <a:t>Maintenir toujours disponible les fournitures scolaires (manuels et lectures) sur sa machine. </a:t>
            </a:r>
          </a:p>
          <a:p>
            <a:r>
              <a:rPr lang="fr-FR" sz="1800" dirty="0">
                <a:latin typeface="Gravur-Condensed" panose="02000506020000020004" pitchFamily="2" charset="0"/>
              </a:rPr>
              <a:t>Utilisation du réseau wifi IGYB et </a:t>
            </a:r>
            <a:r>
              <a:rPr lang="fr-FR" sz="1800" b="1" dirty="0">
                <a:latin typeface="Gravur-Condensed" panose="02000506020000020004" pitchFamily="2" charset="0"/>
              </a:rPr>
              <a:t>pas de partage </a:t>
            </a:r>
            <a:r>
              <a:rPr lang="fr-FR" sz="1800" dirty="0">
                <a:latin typeface="Gravur-Condensed" panose="02000506020000020004" pitchFamily="2" charset="0"/>
              </a:rPr>
              <a:t>de connexion avec son téléphone portable.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36" y="236386"/>
            <a:ext cx="1526052" cy="6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  <a:latin typeface="Gravur-Condensed" panose="02000506020000020004" pitchFamily="2" charset="0"/>
              </a:rPr>
              <a:t>Droits et devoirs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1300" u="sng" dirty="0">
                <a:latin typeface="Gravur-Condensed" panose="02000506020000020004" pitchFamily="2" charset="0"/>
              </a:rPr>
              <a:t>Les DROITS… </a:t>
            </a:r>
          </a:p>
          <a:p>
            <a:r>
              <a:rPr lang="fr-FR" sz="1300" dirty="0">
                <a:latin typeface="Gravur-Condensed" panose="02000506020000020004" pitchFamily="2" charset="0"/>
              </a:rPr>
              <a:t>Accès au réseau avec une machine privée (BYOD)</a:t>
            </a:r>
          </a:p>
          <a:p>
            <a:r>
              <a:rPr lang="fr-FR" sz="1300" dirty="0">
                <a:latin typeface="Gravur-Condensed" panose="02000506020000020004" pitchFamily="2" charset="0"/>
              </a:rPr>
              <a:t>Transfert de documents entre l’élève et l’enseignant par voie informatique (TEAMS)</a:t>
            </a:r>
          </a:p>
          <a:p>
            <a:r>
              <a:rPr lang="fr-FR" sz="1300" dirty="0">
                <a:latin typeface="Gravur-Condensed" panose="02000506020000020004" pitchFamily="2" charset="0"/>
              </a:rPr>
              <a:t>Accès personnel au portail informatique pour différents documents, horaires, notes, …</a:t>
            </a:r>
            <a:endParaRPr lang="fr-CH" sz="1300" dirty="0">
              <a:latin typeface="Gravur-Condensed" panose="02000506020000020004" pitchFamily="2" charset="0"/>
            </a:endParaRPr>
          </a:p>
          <a:p>
            <a:r>
              <a:rPr lang="fr-FR" sz="1300" dirty="0">
                <a:latin typeface="Gravur-Condensed" panose="02000506020000020004" pitchFamily="2" charset="0"/>
              </a:rPr>
              <a:t>Utilisation de la machine durant les cours et certaines évaluations selon les consignes reçues</a:t>
            </a:r>
          </a:p>
          <a:p>
            <a:pPr marL="0" indent="0">
              <a:buNone/>
            </a:pPr>
            <a:endParaRPr lang="fr-FR" sz="1300" dirty="0"/>
          </a:p>
          <a:p>
            <a:pPr marL="0" indent="0">
              <a:buNone/>
            </a:pPr>
            <a:r>
              <a:rPr lang="fr-FR" sz="1300" u="sng" dirty="0">
                <a:latin typeface="Gravur-Condensed" panose="02000506020000020004" pitchFamily="2" charset="0"/>
              </a:rPr>
              <a:t>Les DEVOIRS…</a:t>
            </a:r>
          </a:p>
          <a:p>
            <a:r>
              <a:rPr lang="fr-FR" sz="1300" dirty="0">
                <a:latin typeface="Gravur-Condensed" panose="02000506020000020004" pitchFamily="2" charset="0"/>
              </a:rPr>
              <a:t>Respecter les consignes de l’enseignant</a:t>
            </a:r>
          </a:p>
          <a:p>
            <a:r>
              <a:rPr lang="fr-FR" sz="1300" dirty="0">
                <a:latin typeface="Gravur-Condensed" panose="02000506020000020004" pitchFamily="2" charset="0"/>
              </a:rPr>
              <a:t>Communication officielle par e-mail. Obligation de relever sa messagerie TOUS LES JOURS.</a:t>
            </a:r>
          </a:p>
          <a:p>
            <a:r>
              <a:rPr lang="fr-FR" sz="1300" dirty="0">
                <a:latin typeface="Gravur-Condensed" panose="02000506020000020004" pitchFamily="2" charset="0"/>
              </a:rPr>
              <a:t>Transfert de documents entre l’élève et l’enseignant par voie informatique (TEAMS)</a:t>
            </a:r>
          </a:p>
          <a:p>
            <a:r>
              <a:rPr lang="fr-FR" sz="1300" dirty="0" err="1">
                <a:latin typeface="Gravur-Condensed" panose="02000506020000020004" pitchFamily="2" charset="0"/>
              </a:rPr>
              <a:t>Etre</a:t>
            </a:r>
            <a:r>
              <a:rPr lang="fr-FR" sz="1300" dirty="0">
                <a:latin typeface="Gravur-Condensed" panose="02000506020000020004" pitchFamily="2" charset="0"/>
              </a:rPr>
              <a:t> capable de gérer techniquement sa machine et la rendre opérationnelle</a:t>
            </a:r>
          </a:p>
          <a:p>
            <a:r>
              <a:rPr lang="fr-FR" sz="1300" dirty="0">
                <a:latin typeface="Gravur-Condensed" panose="02000506020000020004" pitchFamily="2" charset="0"/>
              </a:rPr>
              <a:t>Tenir à jour les documents et applications exigés pour le travail dans le cadre </a:t>
            </a:r>
            <a:r>
              <a:rPr lang="fr-FR" sz="1300" dirty="0" err="1">
                <a:latin typeface="Gravur-Condensed" panose="02000506020000020004" pitchFamily="2" charset="0"/>
              </a:rPr>
              <a:t>iGYB</a:t>
            </a:r>
            <a:endParaRPr lang="fr-FR" sz="1300" dirty="0">
              <a:latin typeface="Gravur-Condensed" panose="02000506020000020004" pitchFamily="2" charset="0"/>
            </a:endParaRPr>
          </a:p>
          <a:p>
            <a:endParaRPr lang="fr-FR" sz="1300" dirty="0"/>
          </a:p>
          <a:p>
            <a:endParaRPr lang="fr-CH" sz="13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36" y="236386"/>
            <a:ext cx="1526052" cy="6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631767"/>
            <a:ext cx="10515600" cy="1058921"/>
          </a:xfrm>
        </p:spPr>
        <p:txBody>
          <a:bodyPr/>
          <a:lstStyle/>
          <a:p>
            <a:r>
              <a:rPr lang="fr-FR" dirty="0">
                <a:latin typeface="Gravur-Condensed" panose="02000506020000020004" pitchFamily="2" charset="0"/>
              </a:rPr>
              <a:t>Potentiels… mais aussi des mises en garde !</a:t>
            </a:r>
            <a:endParaRPr lang="fr-CH" dirty="0">
              <a:latin typeface="Gravur-Condensed" panose="0200050602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Gravur-Condensed" panose="02000506020000020004" pitchFamily="2" charset="0"/>
              </a:rPr>
              <a:t>Avantages relevés</a:t>
            </a:r>
            <a:endParaRPr lang="fr-CH" dirty="0">
              <a:latin typeface="Gravur-Condensed" panose="02000506020000020004" pitchFamily="2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latin typeface="Gravur-Condensed" panose="02000506020000020004" pitchFamily="2" charset="0"/>
              </a:rPr>
              <a:t>Pratique et léger</a:t>
            </a:r>
          </a:p>
          <a:p>
            <a:r>
              <a:rPr lang="fr-FR" dirty="0">
                <a:latin typeface="Gravur-Condensed" panose="02000506020000020004" pitchFamily="2" charset="0"/>
              </a:rPr>
              <a:t>Des outils qui facilitent l’apprentissage (audio, répétitions, …)</a:t>
            </a:r>
          </a:p>
          <a:p>
            <a:r>
              <a:rPr lang="fr-FR" dirty="0">
                <a:latin typeface="Gravur-Condensed" panose="02000506020000020004" pitchFamily="2" charset="0"/>
              </a:rPr>
              <a:t>Autonomie</a:t>
            </a:r>
          </a:p>
          <a:p>
            <a:r>
              <a:rPr lang="fr-FR" dirty="0">
                <a:latin typeface="Gravur-Condensed" panose="02000506020000020004" pitchFamily="2" charset="0"/>
              </a:rPr>
              <a:t>De nouveaux apprentissages liés à l’utilisation journalière de la machine</a:t>
            </a:r>
          </a:p>
          <a:p>
            <a:r>
              <a:rPr lang="fr-FR" dirty="0">
                <a:latin typeface="Gravur-Condensed" panose="02000506020000020004" pitchFamily="2" charset="0"/>
              </a:rPr>
              <a:t>En phase avec la société</a:t>
            </a:r>
            <a:endParaRPr lang="fr-CH" dirty="0">
              <a:latin typeface="Gravur-Condensed" panose="02000506020000020004" pitchFamily="2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>
                <a:latin typeface="Gravur-Condensed" panose="02000506020000020004" pitchFamily="2" charset="0"/>
              </a:rPr>
              <a:t>Inconvénients relevés</a:t>
            </a:r>
            <a:endParaRPr lang="fr-CH" dirty="0">
              <a:latin typeface="Gravur-Condensed" panose="02000506020000020004" pitchFamily="2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>
                <a:latin typeface="Gravur-Condensed" panose="02000506020000020004" pitchFamily="2" charset="0"/>
              </a:rPr>
              <a:t>Risque de distraction durant les cours</a:t>
            </a:r>
          </a:p>
          <a:p>
            <a:r>
              <a:rPr lang="fr-FR" dirty="0">
                <a:latin typeface="Gravur-Condensed" panose="02000506020000020004" pitchFamily="2" charset="0"/>
              </a:rPr>
              <a:t>Mélange travail et loisirs</a:t>
            </a:r>
          </a:p>
          <a:p>
            <a:r>
              <a:rPr lang="fr-FR" dirty="0">
                <a:latin typeface="Gravur-Condensed" panose="02000506020000020004" pitchFamily="2" charset="0"/>
              </a:rPr>
              <a:t>Moins pratique pour travailler sur plusieurs documents en même temps</a:t>
            </a:r>
          </a:p>
          <a:p>
            <a:r>
              <a:rPr lang="fr-FR" dirty="0">
                <a:latin typeface="Gravur-Condensed" panose="02000506020000020004" pitchFamily="2" charset="0"/>
              </a:rPr>
              <a:t>Eventuelle fatigue liée à l’écran</a:t>
            </a:r>
            <a:endParaRPr lang="fr-CH" dirty="0">
              <a:latin typeface="Gravur-Condensed" panose="02000506020000020004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36" y="236386"/>
            <a:ext cx="1526052" cy="6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ravur-Condensed" panose="02000506020000020004" pitchFamily="2" charset="0"/>
              </a:rPr>
              <a:t>Accès aux outils du GYB</a:t>
            </a:r>
            <a:endParaRPr lang="fr-CH" dirty="0">
              <a:latin typeface="Gravur-Condensed" panose="02000506020000020004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673" y="1838638"/>
            <a:ext cx="2878973" cy="181397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8640" y="3302330"/>
            <a:ext cx="26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vur-Condensed" panose="02000506020000020004" pitchFamily="2" charset="0"/>
              </a:rPr>
              <a:t>En cours au GYB</a:t>
            </a:r>
            <a:endParaRPr lang="fr-CH" dirty="0">
              <a:latin typeface="Gravur-Condensed" panose="02000506020000020004" pitchFamily="2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347736" y="3150524"/>
            <a:ext cx="1591154" cy="65003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678701" y="2508306"/>
            <a:ext cx="22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vur-Condensed" panose="02000506020000020004" pitchFamily="2" charset="0"/>
              </a:rPr>
              <a:t>A domicile</a:t>
            </a:r>
            <a:endParaRPr lang="fr-CH" dirty="0">
              <a:latin typeface="Gravur-Condensed" panose="02000506020000020004" pitchFamily="2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789176" y="2629239"/>
            <a:ext cx="1541994" cy="24839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748" y="699086"/>
            <a:ext cx="1300422" cy="1198282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 flipV="1">
            <a:off x="6010102" y="1187257"/>
            <a:ext cx="900544" cy="71011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599411" y="4081549"/>
            <a:ext cx="3960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ravur-Condensed" panose="02000506020000020004" pitchFamily="2" charset="0"/>
              </a:rPr>
              <a:t>Logiciels utilisés au GYB</a:t>
            </a:r>
          </a:p>
          <a:p>
            <a:r>
              <a:rPr lang="fr-FR" dirty="0">
                <a:latin typeface="Gravur-Condensed" panose="02000506020000020004" pitchFamily="2" charset="0"/>
              </a:rPr>
              <a:t>Microsoft 360 – (Teams, </a:t>
            </a:r>
            <a:r>
              <a:rPr lang="fr-FR" dirty="0" err="1">
                <a:latin typeface="Gravur-Condensed" panose="02000506020000020004" pitchFamily="2" charset="0"/>
              </a:rPr>
              <a:t>Sharepoint</a:t>
            </a:r>
            <a:r>
              <a:rPr lang="fr-FR" dirty="0">
                <a:latin typeface="Gravur-Condensed" panose="02000506020000020004" pitchFamily="2" charset="0"/>
              </a:rPr>
              <a:t>, OneNote, OneDrive, …)</a:t>
            </a:r>
          </a:p>
          <a:p>
            <a:r>
              <a:rPr lang="fr-FR" dirty="0" err="1">
                <a:latin typeface="Gravur-Condensed" panose="02000506020000020004" pitchFamily="2" charset="0"/>
              </a:rPr>
              <a:t>Universalis</a:t>
            </a:r>
            <a:endParaRPr lang="fr-FR" dirty="0">
              <a:latin typeface="Gravur-Condensed" panose="02000506020000020004" pitchFamily="2" charset="0"/>
            </a:endParaRPr>
          </a:p>
          <a:p>
            <a:r>
              <a:rPr lang="fr-FR" dirty="0">
                <a:latin typeface="Gravur-Condensed" panose="02000506020000020004" pitchFamily="2" charset="0"/>
              </a:rPr>
              <a:t>Petit Robert</a:t>
            </a:r>
            <a:r>
              <a:rPr lang="fr-CH" dirty="0">
                <a:latin typeface="Gravur-Condensed" panose="02000506020000020004" pitchFamily="2" charset="0"/>
              </a:rPr>
              <a:t> en ligne</a:t>
            </a:r>
          </a:p>
          <a:p>
            <a:r>
              <a:rPr lang="fr-FR" dirty="0"/>
              <a:t>…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00153" y="3800562"/>
            <a:ext cx="4380806" cy="2035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36" y="236386"/>
            <a:ext cx="1526052" cy="6180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194C2FD-94B4-680F-469F-E0A4C636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80" y="3952369"/>
            <a:ext cx="1589963" cy="146905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FFA374-65CC-8316-C937-4A6796AD3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297" y="3302330"/>
            <a:ext cx="1644967" cy="151988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25BFB29-4692-831E-E6E3-CD554D40E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5631" y="3220422"/>
            <a:ext cx="1925735" cy="151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0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ravur-Condensed" panose="02000506020000020004" pitchFamily="2" charset="0"/>
              </a:rPr>
              <a:t>Fourniture numérique</a:t>
            </a:r>
            <a:endParaRPr lang="fr-CH" dirty="0">
              <a:latin typeface="Gravur-Condensed" panose="02000506020000020004" pitchFamily="2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839788" y="1421475"/>
            <a:ext cx="10515600" cy="473827"/>
          </a:xfrm>
        </p:spPr>
        <p:txBody>
          <a:bodyPr/>
          <a:lstStyle/>
          <a:p>
            <a:r>
              <a:rPr lang="fr-FR" dirty="0">
                <a:latin typeface="Gravur-Condensed" panose="02000506020000020004" pitchFamily="2" charset="0"/>
              </a:rPr>
              <a:t>Les documents imprimés, les manuels sont moins nombreux</a:t>
            </a:r>
            <a:endParaRPr lang="fr-CH" dirty="0">
              <a:latin typeface="Gravur-Condensed" panose="02000506020000020004" pitchFamily="2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>
                <a:latin typeface="Gravur-Condensed" panose="02000506020000020004" pitchFamily="2" charset="0"/>
              </a:rPr>
              <a:t>Organiser et accéder aux documents</a:t>
            </a:r>
          </a:p>
          <a:p>
            <a:r>
              <a:rPr lang="fr-FR" dirty="0">
                <a:latin typeface="Gravur-Condensed" panose="02000506020000020004" pitchFamily="2" charset="0"/>
              </a:rPr>
              <a:t>Lire, annoter des documents</a:t>
            </a:r>
          </a:p>
          <a:p>
            <a:r>
              <a:rPr lang="fr-FR" dirty="0">
                <a:latin typeface="Gravur-Condensed" panose="02000506020000020004" pitchFamily="2" charset="0"/>
              </a:rPr>
              <a:t>Livres électroniques</a:t>
            </a:r>
          </a:p>
          <a:p>
            <a:r>
              <a:rPr lang="fr-FR" dirty="0">
                <a:latin typeface="Gravur-Condensed" panose="02000506020000020004" pitchFamily="2" charset="0"/>
              </a:rPr>
              <a:t>Manuels et références</a:t>
            </a:r>
          </a:p>
          <a:p>
            <a:r>
              <a:rPr lang="fr-FR" dirty="0">
                <a:latin typeface="Gravur-Condensed" panose="02000506020000020004" pitchFamily="2" charset="0"/>
              </a:rPr>
              <a:t>Utilitaires, … </a:t>
            </a:r>
            <a:endParaRPr lang="fr-CH" dirty="0">
              <a:latin typeface="Gravur-Condensed" panose="02000506020000020004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44" y="2018044"/>
            <a:ext cx="1654030" cy="1421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984" y="2141604"/>
            <a:ext cx="2754546" cy="445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10" y="3562218"/>
            <a:ext cx="2859237" cy="881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110" y="2780006"/>
            <a:ext cx="1463420" cy="1520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10" y="4566379"/>
            <a:ext cx="2510241" cy="1434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0047" y="4566379"/>
            <a:ext cx="1455037" cy="1323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36" y="236386"/>
            <a:ext cx="1526052" cy="6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47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6935c7-0aa3-4ecf-ae7f-18c54f37ed5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C37EEFFDB08542A5EE3C958CE3D3DD" ma:contentTypeVersion="10" ma:contentTypeDescription="Ein neues Dokument erstellen." ma:contentTypeScope="" ma:versionID="9f349d444ee34e3ee72659562ce3807d">
  <xsd:schema xmlns:xsd="http://www.w3.org/2001/XMLSchema" xmlns:xs="http://www.w3.org/2001/XMLSchema" xmlns:p="http://schemas.microsoft.com/office/2006/metadata/properties" xmlns:ns3="f36935c7-0aa3-4ecf-ae7f-18c54f37ed5e" xmlns:ns4="524dc972-fecf-47d3-ad6a-9dcce053b753" targetNamespace="http://schemas.microsoft.com/office/2006/metadata/properties" ma:root="true" ma:fieldsID="daa7299616503cc2827ede6f6aa02042" ns3:_="" ns4:_="">
    <xsd:import namespace="f36935c7-0aa3-4ecf-ae7f-18c54f37ed5e"/>
    <xsd:import namespace="524dc972-fecf-47d3-ad6a-9dcce053b7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935c7-0aa3-4ecf-ae7f-18c54f37ed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dc972-fecf-47d3-ad6a-9dcce053b75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8239D1-4AB2-419C-BFC9-9AC88EBCE4A8}">
  <ds:schemaRefs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f36935c7-0aa3-4ecf-ae7f-18c54f37ed5e"/>
    <ds:schemaRef ds:uri="524dc972-fecf-47d3-ad6a-9dcce053b753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4B43DA-FB48-41CD-A10E-58D4D12D22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C03246-6B92-4D08-9F99-D3441AB95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6935c7-0aa3-4ecf-ae7f-18c54f37ed5e"/>
    <ds:schemaRef ds:uri="524dc972-fecf-47d3-ad6a-9dcce053b7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612</Words>
  <Application>Microsoft Office PowerPoint</Application>
  <PresentationFormat>Grand écran</PresentationFormat>
  <Paragraphs>75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Gravur-Condensed</vt:lpstr>
      <vt:lpstr>Thème Office</vt:lpstr>
      <vt:lpstr>Présentation PowerPoint</vt:lpstr>
      <vt:lpstr>Présentation PowerPoint</vt:lpstr>
      <vt:lpstr>Présentation PowerPoint</vt:lpstr>
      <vt:lpstr>L’humain avant tout… </vt:lpstr>
      <vt:lpstr>Charte informatique – quelques éléments</vt:lpstr>
      <vt:lpstr>Droits et devoirs </vt:lpstr>
      <vt:lpstr>Potentiels… mais aussi des mises en garde !</vt:lpstr>
      <vt:lpstr>Accès aux outils du GYB</vt:lpstr>
      <vt:lpstr>Fourniture numérique</vt:lpstr>
      <vt:lpstr>Choix de la machine</vt:lpstr>
      <vt:lpstr>Quelques exemples </vt:lpstr>
      <vt:lpstr>Portail élèves </vt:lpstr>
      <vt:lpstr>Portail parents</vt:lpstr>
      <vt:lpstr>Gestion des absences</vt:lpstr>
      <vt:lpstr>Merci de votre présence et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Fragnière Nicolas</dc:creator>
  <cp:lastModifiedBy>Fragnière Nicolas</cp:lastModifiedBy>
  <cp:revision>62</cp:revision>
  <cp:lastPrinted>2025-05-07T09:16:59Z</cp:lastPrinted>
  <dcterms:created xsi:type="dcterms:W3CDTF">2023-04-18T12:32:25Z</dcterms:created>
  <dcterms:modified xsi:type="dcterms:W3CDTF">2026-05-06T16:27:12Z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0x01010089C37EEFFDB08542A5EE3C958CE3D3DD</vt:lpwstr>
  </property>
</Properties>
</file>